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le" charset="1" panose="020B0604020202020204"/>
      <p:regular r:id="rId10"/>
    </p:embeddedFont>
    <p:embeddedFont>
      <p:font typeface="Arialle Bold" charset="1" panose="020B0704020202020204"/>
      <p:regular r:id="rId11"/>
    </p:embeddedFont>
    <p:embeddedFont>
      <p:font typeface="Arialle Italics" charset="1" panose="020B0604020202090204"/>
      <p:regular r:id="rId12"/>
    </p:embeddedFont>
    <p:embeddedFont>
      <p:font typeface="Arialle Bold Italics" charset="1" panose="020B070402020209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gif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184630"/>
            <a:ext cx="11393686" cy="229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9"/>
              </a:lnSpc>
              <a:spcBef>
                <a:spcPct val="0"/>
              </a:spcBef>
            </a:pPr>
            <a:r>
              <a:rPr lang="en-US" sz="6485">
                <a:solidFill>
                  <a:srgbClr val="2B4A9D"/>
                </a:solidFill>
                <a:latin typeface="Arialle Bold"/>
              </a:rPr>
              <a:t>Document Verification using </a:t>
            </a:r>
          </a:p>
          <a:p>
            <a:pPr algn="ctr">
              <a:lnSpc>
                <a:spcPts val="9079"/>
              </a:lnSpc>
              <a:spcBef>
                <a:spcPct val="0"/>
              </a:spcBef>
            </a:pPr>
            <a:r>
              <a:rPr lang="en-US" sz="6485">
                <a:solidFill>
                  <a:srgbClr val="2B4A9D"/>
                </a:solidFill>
                <a:latin typeface="Arialle Bold"/>
              </a:rPr>
              <a:t>Public Blockchain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8150" y="852489"/>
            <a:ext cx="8580537" cy="187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9"/>
              </a:lnSpc>
            </a:pPr>
            <a:r>
              <a:rPr lang="en-US" sz="6485">
                <a:solidFill>
                  <a:srgbClr val="2B4A9D"/>
                </a:solidFill>
                <a:latin typeface="Arialle"/>
              </a:rPr>
              <a:t>CSE 3200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B4A9D"/>
                </a:solidFill>
                <a:latin typeface="Arialle"/>
              </a:rPr>
              <a:t>SYSTEM DEVELOPMENT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4834" b="0"/>
          <a:stretch>
            <a:fillRect/>
          </a:stretch>
        </p:blipFill>
        <p:spPr>
          <a:xfrm flipH="false" flipV="false" rot="0">
            <a:off x="10706100" y="2564149"/>
            <a:ext cx="5381421" cy="540493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78652" y="2564149"/>
            <a:ext cx="5654776" cy="54049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79944" y="546926"/>
            <a:ext cx="16903958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 SOFTWARE REQUIREMENT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98771" y="8804854"/>
            <a:ext cx="201453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63F6B"/>
                </a:solidFill>
                <a:latin typeface="Arialle Bold"/>
              </a:rPr>
              <a:t>Front-end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44572" y="8797757"/>
            <a:ext cx="1943695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63F6B"/>
                </a:solidFill>
                <a:latin typeface="Arialle Bold"/>
              </a:rPr>
              <a:t>Back-end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16201" y="4305300"/>
            <a:ext cx="4779679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63F6B"/>
                </a:solidFill>
                <a:latin typeface="Arialle Bold"/>
              </a:rPr>
              <a:t>Next.js </a:t>
            </a:r>
          </a:p>
          <a:p>
            <a:pPr algn="ctr">
              <a:lnSpc>
                <a:spcPts val="4200"/>
              </a:lnSpc>
            </a:pP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63F6B"/>
                </a:solidFill>
                <a:latin typeface="Arialle Bold"/>
              </a:rPr>
              <a:t>TailwindCSS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78442" y="3281362"/>
            <a:ext cx="4157912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63F6B"/>
                </a:solidFill>
                <a:latin typeface="Arialle Bold"/>
              </a:rPr>
              <a:t>Remix IDE </a:t>
            </a:r>
          </a:p>
          <a:p>
            <a:pPr algn="ctr">
              <a:lnSpc>
                <a:spcPts val="4199"/>
              </a:lnSpc>
            </a:pPr>
          </a:p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63F6B"/>
                </a:solidFill>
                <a:latin typeface="Arialle Bold"/>
              </a:rPr>
              <a:t>Metamask</a:t>
            </a:r>
          </a:p>
          <a:p>
            <a:pPr algn="ctr">
              <a:lnSpc>
                <a:spcPts val="4199"/>
              </a:lnSpc>
            </a:pPr>
          </a:p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63F6B"/>
                </a:solidFill>
                <a:latin typeface="Arialle Bold"/>
              </a:rPr>
              <a:t>Ganache</a:t>
            </a:r>
          </a:p>
          <a:p>
            <a:pPr algn="ctr">
              <a:lnSpc>
                <a:spcPts val="4199"/>
              </a:lnSpc>
            </a:pPr>
          </a:p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63F6B"/>
                </a:solidFill>
                <a:latin typeface="Arialle Bold"/>
              </a:rPr>
              <a:t>Truffle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689" y="9471977"/>
            <a:ext cx="423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5825" y="3125677"/>
            <a:ext cx="5276862" cy="52768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92197" y="3125677"/>
            <a:ext cx="5276862" cy="52768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36636" y="3125677"/>
            <a:ext cx="5276862" cy="527686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94334" y="5486815"/>
            <a:ext cx="2761465" cy="233469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57776" y="5482067"/>
            <a:ext cx="1450453" cy="233944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88779" y="5898430"/>
            <a:ext cx="2366203" cy="192307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85825" y="590401"/>
            <a:ext cx="15670672" cy="212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5"/>
              </a:lnSpc>
            </a:pPr>
            <a:r>
              <a:rPr lang="en-US" sz="8240" spc="-486">
                <a:solidFill>
                  <a:srgbClr val="263F6B"/>
                </a:solidFill>
                <a:latin typeface="Arialle Bold"/>
              </a:rPr>
              <a:t>ARCHITECTURE OF PROPOSED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9088" y="3388140"/>
            <a:ext cx="3246537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63F6B"/>
                </a:solidFill>
                <a:latin typeface="Arialle Bold"/>
              </a:rPr>
              <a:t>decentralized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63F6B"/>
                </a:solidFill>
                <a:latin typeface="Arialle Bold"/>
              </a:rPr>
              <a:t>application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63F6B"/>
                </a:solidFill>
                <a:latin typeface="Arialle Bold"/>
              </a:rPr>
              <a:t>(dApp)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82506" y="3687225"/>
            <a:ext cx="358512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63F6B"/>
                </a:solidFill>
                <a:latin typeface="Arialle Bold"/>
              </a:rPr>
              <a:t>Smart contract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32723" y="3687225"/>
            <a:ext cx="3167734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63F6B"/>
                </a:solidFill>
                <a:latin typeface="Arialle Bold"/>
              </a:rPr>
              <a:t>Ethereum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63F6B"/>
                </a:solidFill>
                <a:latin typeface="Arialle Bold"/>
              </a:rPr>
              <a:t>blockchain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6419" y="8842637"/>
            <a:ext cx="335920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63F6B"/>
                </a:solidFill>
                <a:latin typeface="Arialle Bold"/>
              </a:rPr>
              <a:t>Front-end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9275" y="8842637"/>
            <a:ext cx="369463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63F6B"/>
                </a:solidFill>
                <a:latin typeface="Arialle Bold"/>
              </a:rPr>
              <a:t>Back-end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0536" y="9471977"/>
            <a:ext cx="423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38321" y="6183554"/>
            <a:ext cx="15611358" cy="8537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040133" y="5796411"/>
            <a:ext cx="842805" cy="85966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725659" y="5850588"/>
            <a:ext cx="836682" cy="83668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893868" y="5850588"/>
            <a:ext cx="836682" cy="83668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10695"/>
            <a:ext cx="13097989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57810" y="4633277"/>
            <a:ext cx="3807451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63F6B"/>
                </a:solidFill>
                <a:latin typeface="Arialle Bold"/>
              </a:rPr>
              <a:t>upload file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8774" y="3192970"/>
            <a:ext cx="4445522" cy="129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7"/>
              </a:lnSpc>
            </a:pPr>
            <a:r>
              <a:rPr lang="en-US" sz="3669">
                <a:solidFill>
                  <a:srgbClr val="263F6B"/>
                </a:solidFill>
                <a:latin typeface="Arialle Bold"/>
              </a:rPr>
              <a:t> </a:t>
            </a:r>
            <a:r>
              <a:rPr lang="en-US" sz="3669">
                <a:solidFill>
                  <a:srgbClr val="263F6B"/>
                </a:solidFill>
                <a:latin typeface="Arialle Bold"/>
              </a:rPr>
              <a:t>Admin can upload single/multiple files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40275" y="6798761"/>
            <a:ext cx="3807451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63F6B"/>
                </a:solidFill>
                <a:latin typeface="Arialle Bold"/>
              </a:rPr>
              <a:t>verify file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40275" y="7849965"/>
            <a:ext cx="4064571" cy="129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5"/>
              </a:lnSpc>
            </a:pPr>
            <a:r>
              <a:rPr lang="en-US" sz="3668">
                <a:solidFill>
                  <a:srgbClr val="263F6B"/>
                </a:solidFill>
                <a:latin typeface="Arialle Bold"/>
              </a:rPr>
              <a:t>Student can verify their files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22964" y="4633277"/>
            <a:ext cx="3807451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63F6B"/>
                </a:solidFill>
                <a:latin typeface="Arialle Bold"/>
              </a:rPr>
              <a:t>show file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28436" y="2757301"/>
            <a:ext cx="6730864" cy="1945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5"/>
              </a:lnSpc>
            </a:pPr>
            <a:r>
              <a:rPr lang="en-US" sz="3668">
                <a:solidFill>
                  <a:srgbClr val="263F6B"/>
                </a:solidFill>
                <a:latin typeface="Arialle Bold"/>
              </a:rPr>
              <a:t>Student can apply to the university using verified files and can view their files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689" y="9471977"/>
            <a:ext cx="423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09650" y="2450796"/>
            <a:ext cx="16406446" cy="7058625"/>
          </a:xfrm>
          <a:prstGeom prst="rect">
            <a:avLst/>
          </a:prstGeom>
          <a:solidFill>
            <a:srgbClr val="213559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40707" y="404051"/>
            <a:ext cx="1618593" cy="187811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16403" y="3037835"/>
            <a:ext cx="15215846" cy="552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8" indent="-356234" lvl="1">
              <a:lnSpc>
                <a:spcPts val="7424"/>
              </a:lnSpc>
              <a:buFont typeface="Arial"/>
              <a:buChar char="•"/>
            </a:pPr>
            <a:r>
              <a:rPr lang="en-US" sz="3299" spc="65">
                <a:solidFill>
                  <a:srgbClr val="FFFFFF"/>
                </a:solidFill>
                <a:latin typeface="Arialle"/>
              </a:rPr>
              <a:t>Deployed our smart contract using truffle framework.</a:t>
            </a:r>
          </a:p>
          <a:p>
            <a:pPr marL="712468" indent="-356234" lvl="1">
              <a:lnSpc>
                <a:spcPts val="7424"/>
              </a:lnSpc>
              <a:buFont typeface="Arial"/>
              <a:buChar char="•"/>
            </a:pPr>
            <a:r>
              <a:rPr lang="en-US" sz="3299" spc="65">
                <a:solidFill>
                  <a:srgbClr val="FFFFFF"/>
                </a:solidFill>
                <a:latin typeface="Arialle"/>
              </a:rPr>
              <a:t>Generated public key using ganache.</a:t>
            </a:r>
          </a:p>
          <a:p>
            <a:pPr marL="712468" indent="-356234" lvl="1">
              <a:lnSpc>
                <a:spcPts val="7424"/>
              </a:lnSpc>
              <a:buFont typeface="Arial"/>
              <a:buChar char="•"/>
            </a:pPr>
            <a:r>
              <a:rPr lang="en-US" sz="3299" spc="65">
                <a:solidFill>
                  <a:srgbClr val="FFFFFF"/>
                </a:solidFill>
                <a:latin typeface="Arialle"/>
              </a:rPr>
              <a:t>Used Next.js to create the website.</a:t>
            </a:r>
          </a:p>
          <a:p>
            <a:pPr marL="712468" indent="-356234" lvl="1">
              <a:lnSpc>
                <a:spcPts val="7424"/>
              </a:lnSpc>
              <a:buFont typeface="Arial"/>
              <a:buChar char="•"/>
            </a:pPr>
            <a:r>
              <a:rPr lang="en-US" sz="3299" spc="65">
                <a:solidFill>
                  <a:srgbClr val="FFFFFF"/>
                </a:solidFill>
                <a:latin typeface="Arialle"/>
              </a:rPr>
              <a:t>Used web3.js to contact the contract.</a:t>
            </a:r>
          </a:p>
          <a:p>
            <a:pPr marL="712468" indent="-356234" lvl="1">
              <a:lnSpc>
                <a:spcPts val="7424"/>
              </a:lnSpc>
              <a:buFont typeface="Arial"/>
              <a:buChar char="•"/>
            </a:pPr>
            <a:r>
              <a:rPr lang="en-US" sz="3299" spc="65">
                <a:solidFill>
                  <a:srgbClr val="FFFFFF"/>
                </a:solidFill>
                <a:latin typeface="Arialle"/>
              </a:rPr>
              <a:t>Implemented Add Documents, Verify Documents, &amp; Show documents functionality.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944" y="546926"/>
            <a:ext cx="16903958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689" y="9471977"/>
            <a:ext cx="423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67736" y="1591781"/>
            <a:ext cx="14028351" cy="811306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5342" y="341772"/>
            <a:ext cx="16903958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WORKFLOW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4972" y="9471977"/>
            <a:ext cx="423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09650" y="2450796"/>
            <a:ext cx="16406446" cy="7058625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624000" y="3722683"/>
            <a:ext cx="15215846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The user interface of the website was manually created with user friendliness in mind.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A new user, who is unfamiliar with Ethereum or blockchain, can easily use it for any professional work or other purpose.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The website is very easy to use and suitable for everyone functionality.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08621" y="404051"/>
            <a:ext cx="2331225" cy="1746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9650" y="546926"/>
            <a:ext cx="16903958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RESULT &amp;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4972" y="9471977"/>
            <a:ext cx="423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09650" y="2450796"/>
            <a:ext cx="16406446" cy="7393658"/>
          </a:xfrm>
          <a:prstGeom prst="rect">
            <a:avLst/>
          </a:prstGeom>
          <a:solidFill>
            <a:srgbClr val="213559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80349" y="213946"/>
            <a:ext cx="2119045" cy="2057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24000" y="3947079"/>
            <a:ext cx="15215846" cy="3655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8" indent="-356234" lvl="1">
              <a:lnSpc>
                <a:spcPts val="7424"/>
              </a:lnSpc>
              <a:buFont typeface="Arial"/>
              <a:buChar char="•"/>
            </a:pPr>
            <a:r>
              <a:rPr lang="en-US" sz="3299" spc="65">
                <a:solidFill>
                  <a:srgbClr val="FFFFFF"/>
                </a:solidFill>
                <a:latin typeface="Arialle"/>
              </a:rPr>
              <a:t> Identity is stored in more secured yet easily verifiable way.</a:t>
            </a:r>
          </a:p>
          <a:p>
            <a:pPr marL="712468" indent="-356234" lvl="1">
              <a:lnSpc>
                <a:spcPts val="7424"/>
              </a:lnSpc>
              <a:buFont typeface="Arial"/>
              <a:buChar char="•"/>
            </a:pPr>
            <a:r>
              <a:rPr lang="en-US" sz="3299" spc="65">
                <a:solidFill>
                  <a:srgbClr val="FFFFFF"/>
                </a:solidFill>
                <a:latin typeface="Arialle"/>
              </a:rPr>
              <a:t>Self sovereign identity</a:t>
            </a:r>
          </a:p>
          <a:p>
            <a:pPr marL="712468" indent="-356234" lvl="1">
              <a:lnSpc>
                <a:spcPts val="7424"/>
              </a:lnSpc>
              <a:buFont typeface="Arial"/>
              <a:buChar char="•"/>
            </a:pPr>
            <a:r>
              <a:rPr lang="en-US" sz="3299" spc="65">
                <a:solidFill>
                  <a:srgbClr val="FFFFFF"/>
                </a:solidFill>
                <a:latin typeface="Arialle"/>
              </a:rPr>
              <a:t>Company can't sell your data or use data without your permission.</a:t>
            </a:r>
          </a:p>
          <a:p>
            <a:pPr marL="712468" indent="-356234" lvl="1">
              <a:lnSpc>
                <a:spcPts val="7424"/>
              </a:lnSpc>
              <a:buFont typeface="Arial"/>
              <a:buChar char="•"/>
            </a:pPr>
            <a:r>
              <a:rPr lang="en-US" sz="3299" spc="65">
                <a:solidFill>
                  <a:srgbClr val="FFFFFF"/>
                </a:solidFill>
                <a:latin typeface="Arialle"/>
              </a:rPr>
              <a:t>Prevent fraudulent identity by preventing duplicate ID.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944" y="546926"/>
            <a:ext cx="16903958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WHY DO WE USE BLOCKCHAIN?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4972" y="9471977"/>
            <a:ext cx="423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82240" y="3343647"/>
            <a:ext cx="4626722" cy="4418678"/>
            <a:chOff x="0" y="0"/>
            <a:chExt cx="1687841" cy="161194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87841" cy="1611946"/>
            </a:xfrm>
            <a:custGeom>
              <a:avLst/>
              <a:gdLst/>
              <a:ahLst/>
              <a:cxnLst/>
              <a:rect r="r" b="b" t="t" l="l"/>
              <a:pathLst>
                <a:path h="1611946" w="1687841">
                  <a:moveTo>
                    <a:pt x="1563381" y="1611946"/>
                  </a:moveTo>
                  <a:lnTo>
                    <a:pt x="124460" y="1611946"/>
                  </a:lnTo>
                  <a:cubicBezTo>
                    <a:pt x="55880" y="1611946"/>
                    <a:pt x="0" y="1556066"/>
                    <a:pt x="0" y="1487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487486"/>
                  </a:lnTo>
                  <a:cubicBezTo>
                    <a:pt x="1687841" y="1556066"/>
                    <a:pt x="1631961" y="1611946"/>
                    <a:pt x="1563381" y="161194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94433" y="4267111"/>
            <a:ext cx="3997931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alle"/>
              </a:rPr>
              <a:t> </a:t>
            </a:r>
            <a:r>
              <a:rPr lang="en-US" sz="3000">
                <a:solidFill>
                  <a:srgbClr val="FFFFFF"/>
                </a:solidFill>
                <a:latin typeface="Arialle"/>
              </a:rPr>
              <a:t>Because of the public blockchain, we could not ensure data privacy.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30639" y="3343647"/>
            <a:ext cx="4626722" cy="4418678"/>
            <a:chOff x="0" y="0"/>
            <a:chExt cx="1687841" cy="161194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687841" cy="1611946"/>
            </a:xfrm>
            <a:custGeom>
              <a:avLst/>
              <a:gdLst/>
              <a:ahLst/>
              <a:cxnLst/>
              <a:rect r="r" b="b" t="t" l="l"/>
              <a:pathLst>
                <a:path h="1611946" w="1687841">
                  <a:moveTo>
                    <a:pt x="1563381" y="1611946"/>
                  </a:moveTo>
                  <a:lnTo>
                    <a:pt x="124460" y="1611946"/>
                  </a:lnTo>
                  <a:cubicBezTo>
                    <a:pt x="55880" y="1611946"/>
                    <a:pt x="0" y="1556066"/>
                    <a:pt x="0" y="1487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487486"/>
                  </a:lnTo>
                  <a:cubicBezTo>
                    <a:pt x="1687841" y="1556066"/>
                    <a:pt x="1631961" y="1611946"/>
                    <a:pt x="1563381" y="161194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895636" y="3343647"/>
            <a:ext cx="4626722" cy="4418678"/>
            <a:chOff x="0" y="0"/>
            <a:chExt cx="1687841" cy="1611946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687841" cy="1611946"/>
            </a:xfrm>
            <a:custGeom>
              <a:avLst/>
              <a:gdLst/>
              <a:ahLst/>
              <a:cxnLst/>
              <a:rect r="r" b="b" t="t" l="l"/>
              <a:pathLst>
                <a:path h="1611946" w="1687841">
                  <a:moveTo>
                    <a:pt x="1563381" y="1611946"/>
                  </a:moveTo>
                  <a:lnTo>
                    <a:pt x="124460" y="1611946"/>
                  </a:lnTo>
                  <a:cubicBezTo>
                    <a:pt x="55880" y="1611946"/>
                    <a:pt x="0" y="1556066"/>
                    <a:pt x="0" y="1487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487486"/>
                  </a:lnTo>
                  <a:cubicBezTo>
                    <a:pt x="1687841" y="1556066"/>
                    <a:pt x="1631961" y="1611946"/>
                    <a:pt x="1563381" y="161194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145034" y="4257586"/>
            <a:ext cx="3997931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alle"/>
              </a:rPr>
              <a:t>Potentially less secure as fewer nodes could be more easily compromised</a:t>
            </a:r>
            <a:r>
              <a:rPr lang="en-US" sz="3000">
                <a:solidFill>
                  <a:srgbClr val="FFFFFF"/>
                </a:solidFill>
                <a:latin typeface="Arialle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09961" y="4352836"/>
            <a:ext cx="3997931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alle"/>
              </a:rPr>
              <a:t>IPFS will clear the files if small nodes are seeding the file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92021" y="840003"/>
            <a:ext cx="16903958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LIMITATIONS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4972" y="9471977"/>
            <a:ext cx="423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rialle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82240" y="3343647"/>
            <a:ext cx="4626722" cy="4418678"/>
            <a:chOff x="0" y="0"/>
            <a:chExt cx="1687841" cy="161194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87841" cy="1611946"/>
            </a:xfrm>
            <a:custGeom>
              <a:avLst/>
              <a:gdLst/>
              <a:ahLst/>
              <a:cxnLst/>
              <a:rect r="r" b="b" t="t" l="l"/>
              <a:pathLst>
                <a:path h="1611946" w="1687841">
                  <a:moveTo>
                    <a:pt x="1563381" y="1611946"/>
                  </a:moveTo>
                  <a:lnTo>
                    <a:pt x="124460" y="1611946"/>
                  </a:lnTo>
                  <a:cubicBezTo>
                    <a:pt x="55880" y="1611946"/>
                    <a:pt x="0" y="1556066"/>
                    <a:pt x="0" y="1487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487486"/>
                  </a:lnTo>
                  <a:cubicBezTo>
                    <a:pt x="1687841" y="1556066"/>
                    <a:pt x="1631961" y="1611946"/>
                    <a:pt x="1563381" y="161194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94433" y="4600025"/>
            <a:ext cx="3997931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alle"/>
              </a:rPr>
              <a:t>Enabling students to verify more than one file at a time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30639" y="3343647"/>
            <a:ext cx="4626722" cy="4418678"/>
            <a:chOff x="0" y="0"/>
            <a:chExt cx="1687841" cy="161194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687841" cy="1611946"/>
            </a:xfrm>
            <a:custGeom>
              <a:avLst/>
              <a:gdLst/>
              <a:ahLst/>
              <a:cxnLst/>
              <a:rect r="r" b="b" t="t" l="l"/>
              <a:pathLst>
                <a:path h="1611946" w="1687841">
                  <a:moveTo>
                    <a:pt x="1563381" y="1611946"/>
                  </a:moveTo>
                  <a:lnTo>
                    <a:pt x="124460" y="1611946"/>
                  </a:lnTo>
                  <a:cubicBezTo>
                    <a:pt x="55880" y="1611946"/>
                    <a:pt x="0" y="1556066"/>
                    <a:pt x="0" y="1487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487486"/>
                  </a:lnTo>
                  <a:cubicBezTo>
                    <a:pt x="1687841" y="1556066"/>
                    <a:pt x="1631961" y="1611946"/>
                    <a:pt x="1563381" y="161194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895636" y="3343647"/>
            <a:ext cx="4626722" cy="4418678"/>
            <a:chOff x="0" y="0"/>
            <a:chExt cx="1687841" cy="1611946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687841" cy="1611946"/>
            </a:xfrm>
            <a:custGeom>
              <a:avLst/>
              <a:gdLst/>
              <a:ahLst/>
              <a:cxnLst/>
              <a:rect r="r" b="b" t="t" l="l"/>
              <a:pathLst>
                <a:path h="1611946" w="1687841">
                  <a:moveTo>
                    <a:pt x="1563381" y="1611946"/>
                  </a:moveTo>
                  <a:lnTo>
                    <a:pt x="124460" y="1611946"/>
                  </a:lnTo>
                  <a:cubicBezTo>
                    <a:pt x="55880" y="1611946"/>
                    <a:pt x="0" y="1556066"/>
                    <a:pt x="0" y="1487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487486"/>
                  </a:lnTo>
                  <a:cubicBezTo>
                    <a:pt x="1687841" y="1556066"/>
                    <a:pt x="1631961" y="1611946"/>
                    <a:pt x="1563381" y="161194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145034" y="4571450"/>
            <a:ext cx="3997931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alle"/>
              </a:rPr>
              <a:t>Making wallet manager user-friendly.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209961" y="4838150"/>
            <a:ext cx="399793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ialle"/>
              </a:rPr>
              <a:t>Ensuring data privacy and security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2021" y="840003"/>
            <a:ext cx="16903958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FUTURE PLAN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4972" y="9471977"/>
            <a:ext cx="423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3E1"/>
                </a:solidFill>
                <a:latin typeface="Arialle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826989" y="5922707"/>
            <a:ext cx="511382" cy="51138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" y="6809379"/>
            <a:ext cx="4113110" cy="2903329"/>
            <a:chOff x="0" y="0"/>
            <a:chExt cx="1500474" cy="105914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06465" y="2702647"/>
            <a:ext cx="4113110" cy="2903329"/>
            <a:chOff x="0" y="0"/>
            <a:chExt cx="1500474" cy="105914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168426" y="2702647"/>
            <a:ext cx="4113110" cy="2903329"/>
            <a:chOff x="0" y="0"/>
            <a:chExt cx="1500474" cy="1059142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807329" y="5922707"/>
            <a:ext cx="511382" cy="51138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969290" y="5922707"/>
            <a:ext cx="511382" cy="51138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888309" y="5922707"/>
            <a:ext cx="511382" cy="511382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087445" y="6809379"/>
            <a:ext cx="4113110" cy="2903329"/>
            <a:chOff x="0" y="0"/>
            <a:chExt cx="1500474" cy="1059142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050270" y="5922707"/>
            <a:ext cx="511382" cy="511382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249406" y="6809379"/>
            <a:ext cx="4113110" cy="2903329"/>
            <a:chOff x="0" y="0"/>
            <a:chExt cx="1500474" cy="1059142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503172" y="7270444"/>
            <a:ext cx="324112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59">
                <a:solidFill>
                  <a:srgbClr val="FFFFFF"/>
                </a:solidFill>
                <a:latin typeface="Arialle"/>
              </a:rPr>
              <a:t>We have used IPFS to have decentralized storage.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42458" y="3189032"/>
            <a:ext cx="324112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59">
                <a:solidFill>
                  <a:srgbClr val="FFFFFF"/>
                </a:solidFill>
                <a:latin typeface="Arialle"/>
              </a:rPr>
              <a:t>The primary goal of this project is to verify the user's document.</a:t>
            </a:r>
            <a:r>
              <a:rPr lang="en-US" sz="2999" spc="59">
                <a:solidFill>
                  <a:srgbClr val="FFFFFF"/>
                </a:solidFill>
                <a:latin typeface="Arialle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04419" y="3200400"/>
            <a:ext cx="324112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59">
                <a:solidFill>
                  <a:srgbClr val="FFFFFF"/>
                </a:solidFill>
                <a:latin typeface="Arialle"/>
              </a:rPr>
              <a:t>We have used blockchain to make sure data integrity.</a:t>
            </a:r>
            <a:r>
              <a:rPr lang="en-US" sz="2999" spc="59">
                <a:solidFill>
                  <a:srgbClr val="FFFFFF"/>
                </a:solidFill>
                <a:latin typeface="Arialle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23439" y="7270444"/>
            <a:ext cx="324112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59">
                <a:solidFill>
                  <a:srgbClr val="FFFFFF"/>
                </a:solidFill>
                <a:latin typeface="Arialle"/>
              </a:rPr>
              <a:t>The project's primary goal was effectively accomplished.</a:t>
            </a:r>
            <a:r>
              <a:rPr lang="en-US" sz="2999" spc="59">
                <a:solidFill>
                  <a:srgbClr val="FFFFFF"/>
                </a:solidFill>
                <a:latin typeface="Arialle"/>
              </a:rPr>
              <a:t>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23276" y="7513331"/>
            <a:ext cx="324112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59">
                <a:solidFill>
                  <a:srgbClr val="FFFFFF"/>
                </a:solidFill>
                <a:latin typeface="Arialle"/>
              </a:rPr>
              <a:t>The project is user-friendly and efficient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5035" y="657789"/>
            <a:ext cx="16903958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CONCLUSION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4972" y="9471977"/>
            <a:ext cx="423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22829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82240" y="1628876"/>
            <a:ext cx="9511029" cy="3955833"/>
            <a:chOff x="0" y="0"/>
            <a:chExt cx="1687841" cy="70200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687841" cy="702008"/>
            </a:xfrm>
            <a:custGeom>
              <a:avLst/>
              <a:gdLst/>
              <a:ahLst/>
              <a:cxnLst/>
              <a:rect r="r" b="b" t="t" l="l"/>
              <a:pathLst>
                <a:path h="702008" w="1687841">
                  <a:moveTo>
                    <a:pt x="1563381" y="702008"/>
                  </a:moveTo>
                  <a:lnTo>
                    <a:pt x="124460" y="702008"/>
                  </a:lnTo>
                  <a:cubicBezTo>
                    <a:pt x="55880" y="702008"/>
                    <a:pt x="0" y="646128"/>
                    <a:pt x="0" y="577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77548"/>
                  </a:lnTo>
                  <a:cubicBezTo>
                    <a:pt x="1687841" y="646128"/>
                    <a:pt x="1631961" y="702008"/>
                    <a:pt x="1563381" y="70200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593269" y="6637325"/>
            <a:ext cx="6415308" cy="2510112"/>
            <a:chOff x="0" y="0"/>
            <a:chExt cx="1687841" cy="6604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07239">
            <a:off x="8445549" y="7719931"/>
            <a:ext cx="1675183" cy="83131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1707239">
            <a:off x="10940851" y="2173331"/>
            <a:ext cx="1675183" cy="83131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57918" y="1719694"/>
            <a:ext cx="8759673" cy="410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2"/>
              </a:lnSpc>
            </a:pPr>
            <a:r>
              <a:rPr lang="en-US" sz="4073" spc="81">
                <a:solidFill>
                  <a:srgbClr val="FF914D"/>
                </a:solidFill>
                <a:latin typeface="Arialle Bold"/>
              </a:rPr>
              <a:t>Dr. Kazi Md. Rokibul Alam </a:t>
            </a:r>
            <a:r>
              <a:rPr lang="en-US" sz="4073" spc="81">
                <a:solidFill>
                  <a:srgbClr val="212423"/>
                </a:solidFill>
                <a:latin typeface="Arialle Bold"/>
              </a:rPr>
              <a:t>Professor, Dept. of CSE</a:t>
            </a:r>
          </a:p>
          <a:p>
            <a:pPr algn="ctr">
              <a:lnSpc>
                <a:spcPts val="5702"/>
              </a:lnSpc>
            </a:pPr>
            <a:r>
              <a:rPr lang="en-US" sz="4073" spc="81">
                <a:solidFill>
                  <a:srgbClr val="212423"/>
                </a:solidFill>
                <a:latin typeface="Arialle Bold"/>
              </a:rPr>
              <a:t> Khulna University of Engineering &amp; Technology, Khulna 9203, Bangladesh</a:t>
            </a:r>
          </a:p>
          <a:p>
            <a:pPr algn="ctr">
              <a:lnSpc>
                <a:spcPts val="374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888430" y="6743031"/>
            <a:ext cx="3824986" cy="269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914D"/>
                </a:solidFill>
                <a:latin typeface="Arialle Bold"/>
              </a:rPr>
              <a:t>Resam Zaha </a:t>
            </a:r>
          </a:p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212423"/>
                </a:solidFill>
                <a:latin typeface="Arialle Bold"/>
              </a:rPr>
              <a:t>(Roll - 1807036)</a:t>
            </a:r>
          </a:p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FF914D"/>
                </a:solidFill>
                <a:latin typeface="Arialle Bold"/>
              </a:rPr>
              <a:t>Sourav Majumder </a:t>
            </a:r>
            <a:r>
              <a:rPr lang="en-US" sz="3199" spc="63">
                <a:solidFill>
                  <a:srgbClr val="212423"/>
                </a:solidFill>
                <a:latin typeface="Arialle Bold"/>
              </a:rPr>
              <a:t>(Roll - 1807099)</a:t>
            </a:r>
            <a:r>
              <a:rPr lang="en-US" sz="3199" spc="63">
                <a:solidFill>
                  <a:srgbClr val="212423"/>
                </a:solidFill>
                <a:latin typeface="Arialle"/>
              </a:rPr>
              <a:t> 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551003" y="761629"/>
            <a:ext cx="3499197" cy="504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3041" spc="60">
                <a:solidFill>
                  <a:srgbClr val="FFFFFF"/>
                </a:solidFill>
                <a:latin typeface="Arialle Bold"/>
              </a:rPr>
              <a:t>Supervisor: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78442" y="5777388"/>
            <a:ext cx="3824986" cy="48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Arialle Bold"/>
              </a:rPr>
              <a:t>Submitted by: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0309" y="9375741"/>
            <a:ext cx="2119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rialle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28700" y="2450796"/>
            <a:ext cx="16406446" cy="7393658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507514" y="3994704"/>
            <a:ext cx="15448817" cy="334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https://www.blockchain.com/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https://web3.storage/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https://metamask.io/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https://ethereum.org/en/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9944" y="546926"/>
            <a:ext cx="16903958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REFERENCE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4972" y="9471977"/>
            <a:ext cx="42371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525" y="2948305"/>
            <a:ext cx="16744950" cy="375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29"/>
              </a:lnSpc>
              <a:spcBef>
                <a:spcPct val="0"/>
              </a:spcBef>
            </a:pPr>
            <a:r>
              <a:rPr lang="en-US" sz="21450" spc="-1265" u="none">
                <a:solidFill>
                  <a:srgbClr val="263F6B"/>
                </a:solidFill>
                <a:latin typeface="Arialle Bold"/>
              </a:rPr>
              <a:t>THANK YOU!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525" y="2948305"/>
            <a:ext cx="16744950" cy="375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29"/>
              </a:lnSpc>
              <a:spcBef>
                <a:spcPct val="0"/>
              </a:spcBef>
            </a:pPr>
            <a:r>
              <a:rPr lang="en-US" sz="21450" spc="-1265">
                <a:solidFill>
                  <a:srgbClr val="263F6B"/>
                </a:solidFill>
                <a:latin typeface="Arialle Bold"/>
              </a:rPr>
              <a:t>Q/A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204546" y="3095565"/>
            <a:ext cx="16054754" cy="5292845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390856" y="3829652"/>
            <a:ext cx="15682135" cy="330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6749"/>
              </a:lnSpc>
              <a:buFont typeface="Arial"/>
              <a:buChar char="•"/>
            </a:pPr>
            <a:r>
              <a:rPr lang="en-US" sz="2999" spc="59">
                <a:solidFill>
                  <a:srgbClr val="FFFFFF"/>
                </a:solidFill>
                <a:latin typeface="Arialle"/>
              </a:rPr>
              <a:t>To study the applicability of decentralized applications for document verification.</a:t>
            </a:r>
          </a:p>
          <a:p>
            <a:pPr marL="647698" indent="-323849" lvl="1">
              <a:lnSpc>
                <a:spcPts val="6749"/>
              </a:lnSpc>
              <a:buFont typeface="Arial"/>
              <a:buChar char="•"/>
            </a:pPr>
            <a:r>
              <a:rPr lang="en-US" sz="2999" spc="59">
                <a:solidFill>
                  <a:srgbClr val="FFFFFF"/>
                </a:solidFill>
                <a:latin typeface="Arialle"/>
              </a:rPr>
              <a:t>To develop and implement document verification applications based on the public Blockchain platform.</a:t>
            </a:r>
          </a:p>
          <a:p>
            <a:pPr marL="647698" indent="-323849" lvl="1">
              <a:lnSpc>
                <a:spcPts val="6749"/>
              </a:lnSpc>
              <a:buFont typeface="Arial"/>
              <a:buChar char="•"/>
            </a:pPr>
            <a:r>
              <a:rPr lang="en-US" sz="2999" spc="59">
                <a:solidFill>
                  <a:srgbClr val="FFFFFF"/>
                </a:solidFill>
                <a:latin typeface="Arialle"/>
              </a:rPr>
              <a:t>To ensure data integrity.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75948" y="593299"/>
            <a:ext cx="1746963" cy="212010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38225" y="1171575"/>
            <a:ext cx="6199135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OBJECTIVES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8581" y="9471977"/>
            <a:ext cx="2119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28700" y="2450796"/>
            <a:ext cx="16230600" cy="6807504"/>
          </a:xfrm>
          <a:prstGeom prst="rect">
            <a:avLst/>
          </a:prstGeom>
          <a:solidFill>
            <a:srgbClr val="213559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487913" y="198163"/>
            <a:ext cx="2230079" cy="196246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0005" y="3410073"/>
            <a:ext cx="15707991" cy="415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6863" indent="-323431" lvl="1">
              <a:lnSpc>
                <a:spcPts val="6741"/>
              </a:lnSpc>
              <a:buFont typeface="Arial"/>
              <a:buChar char="•"/>
            </a:pPr>
            <a:r>
              <a:rPr lang="en-US" sz="2996" spc="59">
                <a:solidFill>
                  <a:srgbClr val="FFFFFF"/>
                </a:solidFill>
                <a:latin typeface="Arialle"/>
              </a:rPr>
              <a:t> A certificate is a proof of graduate qualification and can be used to apply for a university</a:t>
            </a:r>
          </a:p>
          <a:p>
            <a:pPr marL="646863" indent="-323431" lvl="1">
              <a:lnSpc>
                <a:spcPts val="6741"/>
              </a:lnSpc>
              <a:buFont typeface="Arial"/>
              <a:buChar char="•"/>
            </a:pPr>
            <a:r>
              <a:rPr lang="en-US" sz="2996" spc="59">
                <a:solidFill>
                  <a:srgbClr val="FFFFFF"/>
                </a:solidFill>
                <a:latin typeface="Arialle"/>
              </a:rPr>
              <a:t>Whenever applicants apply for the university, he/she has to upload verified certificates, which is time-consuming</a:t>
            </a:r>
          </a:p>
          <a:p>
            <a:pPr marL="646863" indent="-323431" lvl="1">
              <a:lnSpc>
                <a:spcPts val="6741"/>
              </a:lnSpc>
              <a:buFont typeface="Arial"/>
              <a:buChar char="•"/>
            </a:pPr>
            <a:r>
              <a:rPr lang="en-US" sz="2996" spc="59">
                <a:solidFill>
                  <a:srgbClr val="FFFFFF"/>
                </a:solidFill>
                <a:latin typeface="Arialle"/>
              </a:rPr>
              <a:t>This is where our website comes 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72433"/>
            <a:ext cx="8327897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8581" y="9471977"/>
            <a:ext cx="2119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28700" y="2402492"/>
            <a:ext cx="16230600" cy="6595574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310704" y="3061855"/>
            <a:ext cx="15948596" cy="505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Blockchain is a shared, immutable, distributed, ledger.</a:t>
            </a:r>
          </a:p>
          <a:p>
            <a:pPr marL="647702" indent="-323851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If we write something in the block we can't remove those. This is immutable. </a:t>
            </a:r>
          </a:p>
          <a:p>
            <a:pPr marL="647702" indent="-323851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The thing we report on the block is called a ledger. Like ledger book</a:t>
            </a:r>
          </a:p>
          <a:p>
            <a:pPr marL="647702" indent="-323851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When we add a block it will update the chain. Then this chain of blocks will be distributed among the systems.</a:t>
            </a:r>
          </a:p>
          <a:p>
            <a:pPr marL="647702" indent="-323851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Data will be shared among the blocks.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82675" y="393179"/>
            <a:ext cx="1376625" cy="147591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762669"/>
            <a:ext cx="12520913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WHAT IS BLOCKCHAIN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8581" y="9471977"/>
            <a:ext cx="2119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28700" y="2663163"/>
            <a:ext cx="16406446" cy="6338581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310704" y="3889353"/>
            <a:ext cx="15948596" cy="334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Ethereum is an open-source blockchain-based platform. 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Ethereum has three nodes (Full node, Light node, Archive node)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An Ethereum account is an entity with an ether(ETH) balance that can send or receive transactions on Ethereum.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85511" y="205964"/>
            <a:ext cx="1249635" cy="201554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731960"/>
            <a:ext cx="12520913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WHAT IS ETHEREUM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8581" y="9471977"/>
            <a:ext cx="2119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28700" y="2861103"/>
            <a:ext cx="16406446" cy="6397197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310704" y="3540221"/>
            <a:ext cx="15948596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EVM is Ethereum Virtual Machine.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They are designed to serve as a runtime environment for smart contracts based on Ethereum.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Instruct the EVM to execute applications by using a high-level language called Solidity, which is used for developing smart contract.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68046" y="404051"/>
            <a:ext cx="1791254" cy="183120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837880"/>
            <a:ext cx="12520913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WHAT IS EVM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8581" y="9471977"/>
            <a:ext cx="2119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28700" y="2450796"/>
            <a:ext cx="16406446" cy="6807504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310704" y="3540221"/>
            <a:ext cx="15948596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Interplanetary File System(IPFS) is a peer-to-peer, decentralized, and distributed file system. 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IPFS uses DHT(distributed hash table) and Merkle DAG(directed acyclic graph) data structures.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FFFFFF"/>
                </a:solidFill>
                <a:latin typeface="Arialle"/>
              </a:rPr>
              <a:t>It uses a protocol similar to BitTorrent to decide how to move data around the network.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285820" y="217806"/>
            <a:ext cx="2149326" cy="214932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810695"/>
            <a:ext cx="12520913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WHAT IS IPFS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8581" y="9471977"/>
            <a:ext cx="2119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17356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3188" y="7144491"/>
            <a:ext cx="2974953" cy="18221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09047" y="6370627"/>
            <a:ext cx="4469907" cy="23020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03268" y="2035515"/>
            <a:ext cx="3554792" cy="43351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35936" y="2536829"/>
            <a:ext cx="3616127" cy="25782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48590" y="546926"/>
            <a:ext cx="12520913" cy="11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Arialle Bold"/>
              </a:rPr>
              <a:t>SCOPE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4323" y="6084156"/>
            <a:ext cx="319563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176">
                <a:solidFill>
                  <a:srgbClr val="000000"/>
                </a:solidFill>
                <a:latin typeface="Arialle Bold"/>
              </a:rPr>
              <a:t>TECHNOLOGY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4821" y="9182100"/>
            <a:ext cx="218101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-182">
                <a:solidFill>
                  <a:srgbClr val="000000"/>
                </a:solidFill>
                <a:latin typeface="Arialle Bold"/>
              </a:rPr>
              <a:t>USER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32109" y="3003461"/>
            <a:ext cx="5509800" cy="119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4"/>
              </a:lnSpc>
            </a:pPr>
            <a:r>
              <a:rPr lang="en-US" sz="3396" spc="-200">
                <a:solidFill>
                  <a:srgbClr val="000000"/>
                </a:solidFill>
                <a:latin typeface="Arialle Bold"/>
              </a:rPr>
              <a:t>BLOCKCHAIN-BASED ON</a:t>
            </a:r>
          </a:p>
          <a:p>
            <a:pPr algn="ctr">
              <a:lnSpc>
                <a:spcPts val="4754"/>
              </a:lnSpc>
              <a:spcBef>
                <a:spcPct val="0"/>
              </a:spcBef>
            </a:pPr>
            <a:r>
              <a:rPr lang="en-US" sz="3396" spc="-200">
                <a:solidFill>
                  <a:srgbClr val="000000"/>
                </a:solidFill>
                <a:latin typeface="Arialle Bold"/>
              </a:rPr>
              <a:t> ETHEREUM PLATFORM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90599" y="7258797"/>
            <a:ext cx="3877234" cy="61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4"/>
              </a:lnSpc>
              <a:spcBef>
                <a:spcPct val="0"/>
              </a:spcBef>
            </a:pPr>
            <a:r>
              <a:rPr lang="en-US" sz="3496" spc="-206">
                <a:solidFill>
                  <a:srgbClr val="000000"/>
                </a:solidFill>
                <a:latin typeface="Arialle Bold"/>
              </a:rPr>
              <a:t>STUDENTS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89156" y="6569228"/>
            <a:ext cx="3616127" cy="257820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98581" y="9471977"/>
            <a:ext cx="2119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4A9D"/>
                </a:solidFill>
                <a:latin typeface="Arialle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DAFV5USXBpE</dc:identifier>
  <dcterms:modified xsi:type="dcterms:W3CDTF">2011-08-01T06:04:30Z</dcterms:modified>
  <cp:revision>1</cp:revision>
  <dc:title>Document Verification using Blockchain DOC-BLOCK</dc:title>
</cp:coreProperties>
</file>